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5"/>
    <p:sldMasterId id="2147483670" r:id="rId6"/>
    <p:sldMasterId id="2147483671" r:id="rId7"/>
    <p:sldMasterId id="2147483672" r:id="rId8"/>
    <p:sldMasterId id="2147483673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y="5143500" cx="9144000"/>
  <p:notesSz cx="6858000" cy="9144000"/>
  <p:embeddedFontLst>
    <p:embeddedFont>
      <p:font typeface="Source Sans Pr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34A453F-8FEC-4653-B06D-A1D26E5C8027}">
  <a:tblStyle styleId="{A34A453F-8FEC-4653-B06D-A1D26E5C802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SourceSansPro-regular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9" name="Google Shape;46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29919" y="2490809"/>
            <a:ext cx="4543746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1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29919" y="1948714"/>
            <a:ext cx="4815417" cy="521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b="1" i="0" sz="3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354634" y="3636204"/>
            <a:ext cx="1936583" cy="25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354634" y="3353555"/>
            <a:ext cx="1936583" cy="25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idx="1" type="body"/>
          </p:nvPr>
        </p:nvSpPr>
        <p:spPr>
          <a:xfrm>
            <a:off x="176646" y="1369217"/>
            <a:ext cx="2811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2" type="body"/>
          </p:nvPr>
        </p:nvSpPr>
        <p:spPr>
          <a:xfrm>
            <a:off x="3180000" y="1369217"/>
            <a:ext cx="27840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3" type="body"/>
          </p:nvPr>
        </p:nvSpPr>
        <p:spPr>
          <a:xfrm>
            <a:off x="6155944" y="1369216"/>
            <a:ext cx="27840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4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ext + image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/>
          <p:nvPr>
            <p:ph idx="2" type="pic"/>
          </p:nvPr>
        </p:nvSpPr>
        <p:spPr>
          <a:xfrm>
            <a:off x="4649933" y="1370013"/>
            <a:ext cx="42759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3" type="body"/>
          </p:nvPr>
        </p:nvSpPr>
        <p:spPr>
          <a:xfrm>
            <a:off x="176646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176645" y="1369219"/>
            <a:ext cx="8754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2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10" type="dt"/>
          </p:nvPr>
        </p:nvSpPr>
        <p:spPr>
          <a:xfrm>
            <a:off x="2969335" y="477178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11" type="ftr"/>
          </p:nvPr>
        </p:nvSpPr>
        <p:spPr>
          <a:xfrm>
            <a:off x="5182756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185377" y="4767264"/>
            <a:ext cx="501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2 columns">
  <p:cSld name="Text 2 column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176646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4649932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176646" y="1369217"/>
            <a:ext cx="2811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3180000" y="1369217"/>
            <a:ext cx="27840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body"/>
          </p:nvPr>
        </p:nvSpPr>
        <p:spPr>
          <a:xfrm>
            <a:off x="6155944" y="1369216"/>
            <a:ext cx="27840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4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ext + image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>
            <p:ph idx="2" type="pic"/>
          </p:nvPr>
        </p:nvSpPr>
        <p:spPr>
          <a:xfrm>
            <a:off x="4649933" y="1370013"/>
            <a:ext cx="42759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3" type="body"/>
          </p:nvPr>
        </p:nvSpPr>
        <p:spPr>
          <a:xfrm>
            <a:off x="176646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&amp; Content" showMasterSp="0">
  <p:cSld name="7_Title &amp; Conte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8560686" y="4782183"/>
            <a:ext cx="331800" cy="219900"/>
          </a:xfrm>
          <a:prstGeom prst="rect">
            <a:avLst/>
          </a:prstGeom>
          <a:solidFill>
            <a:srgbClr val="1D2F45">
              <a:alpha val="2549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251520" y="951573"/>
            <a:ext cx="864090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3124200" y="4785996"/>
            <a:ext cx="2895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 rot="10800000">
            <a:off x="251580" y="4782099"/>
            <a:ext cx="8640900" cy="3900"/>
          </a:xfrm>
          <a:prstGeom prst="straightConnector1">
            <a:avLst/>
          </a:prstGeom>
          <a:noFill/>
          <a:ln cap="flat" cmpd="sng" w="12700">
            <a:solidFill>
              <a:srgbClr val="1D2F4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6553200" y="4785996"/>
            <a:ext cx="2339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3114459" y="0"/>
            <a:ext cx="11334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5940154" y="0"/>
            <a:ext cx="3167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2"/>
          <p:cNvSpPr/>
          <p:nvPr/>
        </p:nvSpPr>
        <p:spPr>
          <a:xfrm>
            <a:off x="8401706" y="0"/>
            <a:ext cx="7476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1907705" y="0"/>
            <a:ext cx="10161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2"/>
          <p:cNvSpPr/>
          <p:nvPr/>
        </p:nvSpPr>
        <p:spPr>
          <a:xfrm>
            <a:off x="7164289" y="0"/>
            <a:ext cx="13035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5220074" y="0"/>
            <a:ext cx="11430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/>
          <p:nvPr/>
        </p:nvSpPr>
        <p:spPr>
          <a:xfrm>
            <a:off x="1276470" y="-2"/>
            <a:ext cx="6312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/>
          <p:nvPr/>
        </p:nvSpPr>
        <p:spPr>
          <a:xfrm>
            <a:off x="643478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2590802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247980" y="0"/>
            <a:ext cx="1052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7357994" y="0"/>
            <a:ext cx="1662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-135" y="-2"/>
            <a:ext cx="6435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28" y="90591"/>
            <a:ext cx="2106233" cy="56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title"/>
          </p:nvPr>
        </p:nvSpPr>
        <p:spPr>
          <a:xfrm>
            <a:off x="2415733" y="141480"/>
            <a:ext cx="6480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45"/>
              </a:buClr>
              <a:buSzPts val="2700"/>
              <a:buFont typeface="Calibri"/>
              <a:buNone/>
              <a:defRPr b="1" i="0" sz="2700" u="none" cap="none" strike="noStrike">
                <a:solidFill>
                  <a:srgbClr val="1D2F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19663"/>
            <a:ext cx="9143998" cy="2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&amp; Content" showMasterSp="0">
  <p:cSld name="8_Title &amp; Conte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8560686" y="4782183"/>
            <a:ext cx="331800" cy="219900"/>
          </a:xfrm>
          <a:prstGeom prst="rect">
            <a:avLst/>
          </a:prstGeom>
          <a:solidFill>
            <a:srgbClr val="1D2F45">
              <a:alpha val="2549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251520" y="951573"/>
            <a:ext cx="8640900" cy="36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7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3124200" y="4785996"/>
            <a:ext cx="2895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" name="Google Shape;147;p23"/>
          <p:cNvCxnSpPr/>
          <p:nvPr/>
        </p:nvCxnSpPr>
        <p:spPr>
          <a:xfrm rot="10800000">
            <a:off x="251580" y="4782099"/>
            <a:ext cx="8640900" cy="3900"/>
          </a:xfrm>
          <a:prstGeom prst="straightConnector1">
            <a:avLst/>
          </a:prstGeom>
          <a:noFill/>
          <a:ln cap="flat" cmpd="sng" w="12700">
            <a:solidFill>
              <a:srgbClr val="1D2F4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6553200" y="4785996"/>
            <a:ext cx="2339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3114459" y="0"/>
            <a:ext cx="11334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5940154" y="0"/>
            <a:ext cx="3167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8401706" y="0"/>
            <a:ext cx="7476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1907705" y="0"/>
            <a:ext cx="10161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7164289" y="0"/>
            <a:ext cx="13035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5220074" y="0"/>
            <a:ext cx="11430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1276470" y="-2"/>
            <a:ext cx="6312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43478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2590802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4247980" y="0"/>
            <a:ext cx="1052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7357994" y="0"/>
            <a:ext cx="1662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-135" y="-2"/>
            <a:ext cx="6435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28" y="90591"/>
            <a:ext cx="2106233" cy="5660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2415733" y="141480"/>
            <a:ext cx="6480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45"/>
              </a:buClr>
              <a:buSzPts val="2700"/>
              <a:buFont typeface="Calibri"/>
              <a:buNone/>
              <a:defRPr b="1" i="0" sz="2700" u="none" cap="none" strike="noStrike">
                <a:solidFill>
                  <a:srgbClr val="1D2F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19663"/>
            <a:ext cx="9143998" cy="23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76645" y="1369219"/>
            <a:ext cx="8754341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2" type="subTitle"/>
          </p:nvPr>
        </p:nvSpPr>
        <p:spPr>
          <a:xfrm>
            <a:off x="2579076" y="62835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_slide" showMasterSp="0">
  <p:cSld name="Content_slid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/>
          <p:nvPr/>
        </p:nvSpPr>
        <p:spPr>
          <a:xfrm>
            <a:off x="8560686" y="4782184"/>
            <a:ext cx="331800" cy="219900"/>
          </a:xfrm>
          <a:prstGeom prst="rect">
            <a:avLst/>
          </a:prstGeom>
          <a:solidFill>
            <a:srgbClr val="1D2F45">
              <a:alpha val="25098"/>
            </a:srgbClr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Calibri"/>
              <a:buNone/>
            </a:pPr>
            <a:r>
              <a:t/>
            </a:r>
            <a:endParaRPr b="0" i="0" sz="1013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114460" y="0"/>
            <a:ext cx="11334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5940155" y="0"/>
            <a:ext cx="3167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8401706" y="0"/>
            <a:ext cx="7476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907705" y="0"/>
            <a:ext cx="10161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7164289" y="0"/>
            <a:ext cx="13035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5220075" y="0"/>
            <a:ext cx="11430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1276471" y="-2"/>
            <a:ext cx="631200" cy="27000"/>
          </a:xfrm>
          <a:prstGeom prst="rect">
            <a:avLst/>
          </a:prstGeom>
          <a:solidFill>
            <a:srgbClr val="1C3046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643478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2590802" y="0"/>
            <a:ext cx="6405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4247981" y="0"/>
            <a:ext cx="10524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7357994" y="0"/>
            <a:ext cx="166200" cy="27000"/>
          </a:xfrm>
          <a:prstGeom prst="rect">
            <a:avLst/>
          </a:prstGeom>
          <a:solidFill>
            <a:srgbClr val="75A5D8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-135" y="-2"/>
            <a:ext cx="643500" cy="27000"/>
          </a:xfrm>
          <a:prstGeom prst="rect">
            <a:avLst/>
          </a:prstGeom>
          <a:solidFill>
            <a:srgbClr val="B5892D"/>
          </a:solidFill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/>
          <p:nvPr>
            <p:ph idx="10" type="dt"/>
          </p:nvPr>
        </p:nvSpPr>
        <p:spPr>
          <a:xfrm>
            <a:off x="251520" y="4785996"/>
            <a:ext cx="2133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Calibri"/>
              <a:buNone/>
              <a:defRPr b="0" i="0" sz="15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1" type="ftr"/>
          </p:nvPr>
        </p:nvSpPr>
        <p:spPr>
          <a:xfrm>
            <a:off x="3124200" y="4785996"/>
            <a:ext cx="28956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1400"/>
              <a:buFont typeface="Calibri"/>
              <a:buNone/>
              <a:defRPr b="0" i="0" sz="15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80" name="Google Shape;180;p24"/>
          <p:cNvCxnSpPr/>
          <p:nvPr/>
        </p:nvCxnSpPr>
        <p:spPr>
          <a:xfrm rot="10800000">
            <a:off x="251580" y="4782100"/>
            <a:ext cx="8640900" cy="3900"/>
          </a:xfrm>
          <a:prstGeom prst="straightConnector1">
            <a:avLst/>
          </a:prstGeom>
          <a:noFill/>
          <a:ln cap="flat" cmpd="sng" w="12700">
            <a:solidFill>
              <a:srgbClr val="1D2F4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6553200" y="4785996"/>
            <a:ext cx="2339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C"/>
              </a:buClr>
              <a:buSzPts val="975"/>
              <a:buFont typeface="Source Sans Pro"/>
              <a:buNone/>
              <a:defRPr b="0" i="0" sz="975" u="none" cap="none" strike="noStrike">
                <a:solidFill>
                  <a:srgbClr val="3C3C3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628" y="90591"/>
            <a:ext cx="2106233" cy="566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119665"/>
            <a:ext cx="9143998" cy="2383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>
            <p:ph type="title"/>
          </p:nvPr>
        </p:nvSpPr>
        <p:spPr>
          <a:xfrm>
            <a:off x="2415733" y="141480"/>
            <a:ext cx="6480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2F45"/>
              </a:buClr>
              <a:buSzPts val="3600"/>
              <a:buFont typeface="Calibri"/>
              <a:buNone/>
              <a:defRPr b="1" i="0" sz="2700" u="none" cap="none" strike="noStrike">
                <a:solidFill>
                  <a:srgbClr val="1D2F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">
  <p:cSld name="Section titl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2579077" y="216939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2579076" y="262860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579076" y="62835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2 columns">
  <p:cSld name="Text 2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2579076" y="62835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2" type="body"/>
          </p:nvPr>
        </p:nvSpPr>
        <p:spPr>
          <a:xfrm>
            <a:off x="176646" y="1369219"/>
            <a:ext cx="4317423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4649932" y="1369219"/>
            <a:ext cx="4317422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76646" y="1369217"/>
            <a:ext cx="2811410" cy="319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3180000" y="1369217"/>
            <a:ext cx="2783999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3" type="body"/>
          </p:nvPr>
        </p:nvSpPr>
        <p:spPr>
          <a:xfrm>
            <a:off x="6155944" y="1369216"/>
            <a:ext cx="2783999" cy="3197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4" type="subTitle"/>
          </p:nvPr>
        </p:nvSpPr>
        <p:spPr>
          <a:xfrm>
            <a:off x="2579076" y="62835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image">
  <p:cSld name="Text + im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>
            <p:ph idx="2" type="pic"/>
          </p:nvPr>
        </p:nvSpPr>
        <p:spPr>
          <a:xfrm>
            <a:off x="4649933" y="1370013"/>
            <a:ext cx="4275858" cy="3197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2579076" y="628358"/>
            <a:ext cx="47287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3" type="body"/>
          </p:nvPr>
        </p:nvSpPr>
        <p:spPr>
          <a:xfrm>
            <a:off x="176646" y="1369219"/>
            <a:ext cx="4317423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">
  <p:cSld name="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6645" y="1369219"/>
            <a:ext cx="8754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2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2 columns">
  <p:cSld name="Text 2 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  <a:defRPr b="1" i="0" sz="25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2579076" y="6283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b="0" i="1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176646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3" type="body"/>
          </p:nvPr>
        </p:nvSpPr>
        <p:spPr>
          <a:xfrm>
            <a:off x="4649932" y="1369219"/>
            <a:ext cx="4317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8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2.png"/><Relationship Id="rId3" Type="http://schemas.openxmlformats.org/officeDocument/2006/relationships/image" Target="../media/image3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.xml"/><Relationship Id="rId7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10" Type="http://schemas.openxmlformats.org/officeDocument/2006/relationships/theme" Target="../theme/theme5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546242" y="816345"/>
            <a:ext cx="1656681" cy="358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www.egi.eu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E67AD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@EGI_eInfra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723100" y="4558808"/>
            <a:ext cx="2173781" cy="309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The work of the EGI Foundation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is partly funded by the European Commission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700"/>
              <a:buFont typeface="Arial"/>
              <a:buNone/>
            </a:pPr>
            <a:r>
              <a:rPr b="0" i="1" lang="en-GB" sz="7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under H2020 Framework Programme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761" y="4558808"/>
            <a:ext cx="471315" cy="30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18" y="1050147"/>
            <a:ext cx="133824" cy="1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0238" y="2080636"/>
            <a:ext cx="2136858" cy="164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986" y="892073"/>
            <a:ext cx="113256" cy="1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"/>
          <p:cNvSpPr txBox="1"/>
          <p:nvPr/>
        </p:nvSpPr>
        <p:spPr>
          <a:xfrm>
            <a:off x="2624575" y="53846"/>
            <a:ext cx="4091495" cy="44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EGI: Advanced Computing for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/>
        </p:nvSpPr>
        <p:spPr>
          <a:xfrm>
            <a:off x="6359778" y="4909725"/>
            <a:ext cx="980136" cy="15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@EGI_eInfra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5481272" y="4909682"/>
            <a:ext cx="716899" cy="161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www.egi.eu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3"/>
          <p:cNvCxnSpPr/>
          <p:nvPr/>
        </p:nvCxnSpPr>
        <p:spPr>
          <a:xfrm>
            <a:off x="6150117" y="4965272"/>
            <a:ext cx="0" cy="17822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2255" y="61362"/>
            <a:ext cx="523131" cy="402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7425809" y="4923184"/>
            <a:ext cx="7457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30/10/2019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 txBox="1"/>
          <p:nvPr/>
        </p:nvSpPr>
        <p:spPr>
          <a:xfrm>
            <a:off x="8783491" y="4915226"/>
            <a:ext cx="3898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638" y="4965272"/>
            <a:ext cx="119690" cy="10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503" y="4965701"/>
            <a:ext cx="93380" cy="980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  <p:sldLayoutId id="2147483651" r:id="rId7"/>
    <p:sldLayoutId id="2147483652" r:id="rId8"/>
    <p:sldLayoutId id="2147483653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/>
        </p:nvSpPr>
        <p:spPr>
          <a:xfrm>
            <a:off x="6359778" y="4909725"/>
            <a:ext cx="9801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@EGI_eInfra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9"/>
          <p:cNvSpPr txBox="1"/>
          <p:nvPr/>
        </p:nvSpPr>
        <p:spPr>
          <a:xfrm>
            <a:off x="5481272" y="4909682"/>
            <a:ext cx="717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www.egi.eu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Google Shape;57;p9"/>
          <p:cNvCxnSpPr/>
          <p:nvPr/>
        </p:nvCxnSpPr>
        <p:spPr>
          <a:xfrm>
            <a:off x="6150117" y="4965272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2255" y="61362"/>
            <a:ext cx="523131" cy="40266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7425809" y="4923184"/>
            <a:ext cx="74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30/10/2019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8783491" y="4915226"/>
            <a:ext cx="39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638" y="4965272"/>
            <a:ext cx="119690" cy="10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503" y="4965701"/>
            <a:ext cx="93380" cy="980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5"/>
    <p:sldLayoutId id="2147483655" r:id="rId6"/>
    <p:sldLayoutId id="2147483656" r:id="rId7"/>
    <p:sldLayoutId id="2147483657" r:id="rId8"/>
    <p:sldLayoutId id="2147483658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/>
        </p:nvSpPr>
        <p:spPr>
          <a:xfrm>
            <a:off x="6359778" y="4909725"/>
            <a:ext cx="9801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@EGI_eInfra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481272" y="4909682"/>
            <a:ext cx="7170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www.egi.eu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6150117" y="4965272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2255" y="61362"/>
            <a:ext cx="523131" cy="40266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7425809" y="4923184"/>
            <a:ext cx="745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05/09/2019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783491" y="4915226"/>
            <a:ext cx="390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638" y="4965272"/>
            <a:ext cx="119690" cy="10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503" y="4965701"/>
            <a:ext cx="93380" cy="980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2255" y="61362"/>
            <a:ext cx="523131" cy="40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 txBox="1"/>
          <p:nvPr/>
        </p:nvSpPr>
        <p:spPr>
          <a:xfrm>
            <a:off x="6359778" y="4909725"/>
            <a:ext cx="980136" cy="15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0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@EGI_eInfra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5481272" y="4909682"/>
            <a:ext cx="716899" cy="1619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000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0E67AD"/>
                </a:solidFill>
                <a:latin typeface="Calibri"/>
                <a:ea typeface="Calibri"/>
                <a:cs typeface="Calibri"/>
                <a:sym typeface="Calibri"/>
              </a:rPr>
              <a:t>www.egi.eu</a:t>
            </a:r>
            <a:endParaRPr b="0" i="0" sz="800" u="none" cap="none" strike="noStrike">
              <a:solidFill>
                <a:srgbClr val="0E67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p25"/>
          <p:cNvCxnSpPr/>
          <p:nvPr/>
        </p:nvCxnSpPr>
        <p:spPr>
          <a:xfrm>
            <a:off x="6150117" y="4965272"/>
            <a:ext cx="0" cy="17822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25"/>
          <p:cNvSpPr txBox="1"/>
          <p:nvPr/>
        </p:nvSpPr>
        <p:spPr>
          <a:xfrm>
            <a:off x="7425809" y="4923184"/>
            <a:ext cx="7457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30/10/2019</a:t>
            </a:r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8783491" y="4915226"/>
            <a:ext cx="38985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en-GB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6638" y="4965272"/>
            <a:ext cx="119690" cy="10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503" y="4965701"/>
            <a:ext cx="93380" cy="9807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otebooks.egi.eu" TargetMode="External"/><Relationship Id="rId4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5" Type="http://schemas.openxmlformats.org/officeDocument/2006/relationships/image" Target="../media/image30.png"/><Relationship Id="rId6" Type="http://schemas.openxmlformats.org/officeDocument/2006/relationships/image" Target="../media/image38.png"/><Relationship Id="rId7" Type="http://schemas.openxmlformats.org/officeDocument/2006/relationships/image" Target="../media/image40.png"/><Relationship Id="rId8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eadatanet.org/Products#/search?from=1&amp;to=20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hyperlink" Target="http://go.egi.eu/notebooksvideo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otebooks.egi.e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visit.figure-eight.com/rs/416-ZBE-142/images/CrowdFlower_DataScienceReport_2016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jpg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jpg"/><Relationship Id="rId6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329919" y="2490809"/>
            <a:ext cx="4543746" cy="691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PaNOSC Annual Meeting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Trieste, Nov. 04-05, 2019</a:t>
            </a:r>
            <a:endParaRPr/>
          </a:p>
        </p:txBody>
      </p:sp>
      <p:sp>
        <p:nvSpPr>
          <p:cNvPr id="202" name="Google Shape;202;p27"/>
          <p:cNvSpPr txBox="1"/>
          <p:nvPr>
            <p:ph type="title"/>
          </p:nvPr>
        </p:nvSpPr>
        <p:spPr>
          <a:xfrm>
            <a:off x="344238" y="1735123"/>
            <a:ext cx="4414260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Reproducible big data analytics: </a:t>
            </a:r>
            <a:br>
              <a:rPr lang="en-GB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the EGI solution</a:t>
            </a:r>
            <a:endParaRPr/>
          </a:p>
        </p:txBody>
      </p:sp>
      <p:sp>
        <p:nvSpPr>
          <p:cNvPr id="203" name="Google Shape;203;p27"/>
          <p:cNvSpPr txBox="1"/>
          <p:nvPr>
            <p:ph idx="2" type="body"/>
          </p:nvPr>
        </p:nvSpPr>
        <p:spPr>
          <a:xfrm>
            <a:off x="354634" y="3636204"/>
            <a:ext cx="1936583" cy="25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EGI Foundation</a:t>
            </a:r>
            <a:endParaRPr/>
          </a:p>
        </p:txBody>
      </p:sp>
      <p:sp>
        <p:nvSpPr>
          <p:cNvPr id="204" name="Google Shape;204;p27"/>
          <p:cNvSpPr txBox="1"/>
          <p:nvPr>
            <p:ph idx="3" type="body"/>
          </p:nvPr>
        </p:nvSpPr>
        <p:spPr>
          <a:xfrm>
            <a:off x="343089" y="3353555"/>
            <a:ext cx="2386855" cy="250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Giuseppe La Rocca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176645" y="796564"/>
            <a:ext cx="87543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Git is an </a:t>
            </a:r>
            <a:r>
              <a:rPr b="1" lang="en-GB"/>
              <a:t>open-source distributed version-control system </a:t>
            </a:r>
            <a:endParaRPr b="1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Written to manage development of Linux 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Tracks and manages source code over time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GitHub is a </a:t>
            </a:r>
            <a:r>
              <a:rPr b="1" lang="en-GB"/>
              <a:t>social network for software development</a:t>
            </a:r>
            <a:endParaRPr b="1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Git repository hosting service + extra features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GitHub provides a web-based interface on top of git. 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o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Collaboration features: access control, wikis, issues, projects, …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Social network for software development.</a:t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n-GB"/>
              <a:t>Connected with Zenodo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Got a DOI from a GitHub repo</a:t>
            </a:r>
            <a:endParaRPr/>
          </a:p>
        </p:txBody>
      </p:sp>
      <p:sp>
        <p:nvSpPr>
          <p:cNvPr id="278" name="Google Shape;278;p36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Git and GitHub</a:t>
            </a:r>
            <a:endParaRPr/>
          </a:p>
        </p:txBody>
      </p:sp>
      <p:pic>
        <p:nvPicPr>
          <p:cNvPr descr="Immagine che contiene disegnando, orologio&#10;&#10;Descrizione generata con affidabilità molto elevata" id="279" name="Google Shape;2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0057" y="1262784"/>
            <a:ext cx="14478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sedendo, facciata, scuro, segnale&#10;&#10;Descrizione generata con affidabilità molto elevata" id="280" name="Google Shape;28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5114" y="2387023"/>
            <a:ext cx="16954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3859650" y="733949"/>
            <a:ext cx="5221500" cy="42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‘Open Science’ repository from OpenAIRE</a:t>
            </a:r>
            <a:endParaRPr sz="1800"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Hosted at CERN data centre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For</a:t>
            </a:r>
            <a:endParaRPr sz="1800"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Publications, white papers, datasets, </a:t>
            </a:r>
            <a:br>
              <a:rPr lang="en-GB"/>
            </a:br>
            <a:r>
              <a:rPr lang="en-GB">
                <a:latin typeface="Calibri"/>
                <a:ea typeface="Calibri"/>
                <a:cs typeface="Calibri"/>
                <a:sym typeface="Calibri"/>
              </a:rPr>
              <a:t>software, etc.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For </a:t>
            </a:r>
            <a:endParaRPr sz="1800"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Long-tail science</a:t>
            </a:r>
            <a:endParaRPr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Projects</a:t>
            </a:r>
            <a:endParaRPr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/>
          </a:p>
          <a:p>
            <a:pPr indent="-196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Research groups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Dropbox, GitHub integration:</a:t>
            </a:r>
            <a:br>
              <a:rPr lang="en-GB" sz="1800"/>
            </a:b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   - Web or API access</a:t>
            </a:r>
            <a:endParaRPr sz="18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Access stats and reports for communities</a:t>
            </a:r>
            <a:endParaRPr sz="1800"/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Zenodo - https://zenodo.org</a:t>
            </a:r>
            <a:endParaRPr/>
          </a:p>
        </p:txBody>
      </p:sp>
      <p:pic>
        <p:nvPicPr>
          <p:cNvPr descr="Immagine che contiene screenshot&#10;&#10;Descrizione generata con affidabilità molto elevata"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67" y="1105188"/>
            <a:ext cx="3686175" cy="315248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2509982" y="2507095"/>
            <a:ext cx="889000" cy="50222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orologio, disegnando, segnale&#10;&#10;Descrizione generata con affidabilità molto elevata" id="289" name="Google Shape;2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009" y="4300393"/>
            <a:ext cx="1447800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2579074" y="169150"/>
            <a:ext cx="6364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/>
              <a:t>EGI DataHub - https://datahub.egi.eu</a:t>
            </a:r>
            <a:endParaRPr/>
          </a:p>
        </p:txBody>
      </p:sp>
      <p:sp>
        <p:nvSpPr>
          <p:cNvPr id="295" name="Google Shape;295;p38"/>
          <p:cNvSpPr txBox="1"/>
          <p:nvPr>
            <p:ph idx="2" type="subTitle"/>
          </p:nvPr>
        </p:nvSpPr>
        <p:spPr>
          <a:xfrm>
            <a:off x="2579076" y="628358"/>
            <a:ext cx="47289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GB"/>
              <a:t>Virtual, global file systems</a:t>
            </a:r>
            <a:endParaRPr/>
          </a:p>
        </p:txBody>
      </p:sp>
      <p:grpSp>
        <p:nvGrpSpPr>
          <p:cNvPr id="296" name="Google Shape;296;p38"/>
          <p:cNvGrpSpPr/>
          <p:nvPr/>
        </p:nvGrpSpPr>
        <p:grpSpPr>
          <a:xfrm>
            <a:off x="208209" y="836539"/>
            <a:ext cx="8816280" cy="3995509"/>
            <a:chOff x="545211" y="103464"/>
            <a:chExt cx="11364114" cy="5719309"/>
          </a:xfrm>
        </p:grpSpPr>
        <p:pic>
          <p:nvPicPr>
            <p:cNvPr descr="Zasób 1@2x.png" id="297" name="Google Shape;297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0246" y="1220227"/>
              <a:ext cx="8792804" cy="46025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8" name="Google Shape;298;p38"/>
            <p:cNvGrpSpPr/>
            <p:nvPr/>
          </p:nvGrpSpPr>
          <p:grpSpPr>
            <a:xfrm>
              <a:off x="2683304" y="2145873"/>
              <a:ext cx="6722684" cy="2972481"/>
              <a:chOff x="2622194" y="2003967"/>
              <a:chExt cx="6722684" cy="2972481"/>
            </a:xfrm>
          </p:grpSpPr>
          <p:pic>
            <p:nvPicPr>
              <p:cNvPr descr="provider.wmf" id="299" name="Google Shape;299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549352" y="200396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0" name="Google Shape;300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673717" y="240182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1" name="Google Shape;301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045298" y="2275122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2" name="Google Shape;302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9044318" y="467588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3" name="Google Shape;303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6159633" y="215424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4" name="Google Shape;304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2622194" y="309221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5" name="Google Shape;305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768107" y="2631263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06" name="Google Shape;306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248791" y="2709604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user5.png" id="307" name="Google Shape;307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129863" y="2006565"/>
              <a:ext cx="779462" cy="7794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8" name="Google Shape;308;p38"/>
            <p:cNvGrpSpPr/>
            <p:nvPr/>
          </p:nvGrpSpPr>
          <p:grpSpPr>
            <a:xfrm>
              <a:off x="9678990" y="2557073"/>
              <a:ext cx="1657350" cy="1898650"/>
              <a:chOff x="9654644" y="3032922"/>
              <a:chExt cx="1657350" cy="1898650"/>
            </a:xfrm>
          </p:grpSpPr>
          <p:pic>
            <p:nvPicPr>
              <p:cNvPr descr="Zasób 46@4x.png" id="309" name="Google Shape;309;p3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654644" y="3032922"/>
                <a:ext cx="1657350" cy="189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" name="Google Shape;310;p38"/>
              <p:cNvSpPr txBox="1"/>
              <p:nvPr/>
            </p:nvSpPr>
            <p:spPr>
              <a:xfrm>
                <a:off x="9730741" y="3130221"/>
                <a:ext cx="13881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GB" sz="11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JOHN’S SPACES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8"/>
              <p:cNvSpPr txBox="1"/>
              <p:nvPr/>
            </p:nvSpPr>
            <p:spPr>
              <a:xfrm>
                <a:off x="10246441" y="3740234"/>
                <a:ext cx="7944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SENTINEL 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38"/>
              <p:cNvSpPr txBox="1"/>
              <p:nvPr/>
            </p:nvSpPr>
            <p:spPr>
              <a:xfrm>
                <a:off x="10246441" y="4121160"/>
                <a:ext cx="10086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DEEP LEARNING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8"/>
              <p:cNvSpPr txBox="1"/>
              <p:nvPr/>
            </p:nvSpPr>
            <p:spPr>
              <a:xfrm>
                <a:off x="10246441" y="4510628"/>
                <a:ext cx="9453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PUBLICATIONS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user4.png" id="314" name="Google Shape;314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5211" y="3416808"/>
              <a:ext cx="781050" cy="78263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5" name="Google Shape;315;p38"/>
            <p:cNvGrpSpPr/>
            <p:nvPr/>
          </p:nvGrpSpPr>
          <p:grpSpPr>
            <a:xfrm>
              <a:off x="1022953" y="3924123"/>
              <a:ext cx="1657350" cy="1898650"/>
              <a:chOff x="9654644" y="3032922"/>
              <a:chExt cx="1657350" cy="1898650"/>
            </a:xfrm>
          </p:grpSpPr>
          <p:pic>
            <p:nvPicPr>
              <p:cNvPr descr="Zasób 46@4x.png" id="316" name="Google Shape;316;p3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654644" y="3032922"/>
                <a:ext cx="1657350" cy="1898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7" name="Google Shape;317;p38"/>
              <p:cNvSpPr txBox="1"/>
              <p:nvPr/>
            </p:nvSpPr>
            <p:spPr>
              <a:xfrm>
                <a:off x="9730741" y="3130221"/>
                <a:ext cx="1371600" cy="44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GB" sz="11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SARA’S SPACES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8"/>
              <p:cNvSpPr txBox="1"/>
              <p:nvPr/>
            </p:nvSpPr>
            <p:spPr>
              <a:xfrm>
                <a:off x="10246441" y="3740234"/>
                <a:ext cx="7944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SENTINEL 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8"/>
              <p:cNvSpPr txBox="1"/>
              <p:nvPr/>
            </p:nvSpPr>
            <p:spPr>
              <a:xfrm>
                <a:off x="10246441" y="4121160"/>
                <a:ext cx="7227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SKY MAPS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8"/>
              <p:cNvSpPr txBox="1"/>
              <p:nvPr/>
            </p:nvSpPr>
            <p:spPr>
              <a:xfrm>
                <a:off x="10246441" y="4510628"/>
                <a:ext cx="693900" cy="33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0" i="0" lang="en-GB" sz="7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MY 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38"/>
            <p:cNvGrpSpPr/>
            <p:nvPr/>
          </p:nvGrpSpPr>
          <p:grpSpPr>
            <a:xfrm>
              <a:off x="2680304" y="2142893"/>
              <a:ext cx="6722684" cy="2972481"/>
              <a:chOff x="2622194" y="2003967"/>
              <a:chExt cx="6722684" cy="2972481"/>
            </a:xfrm>
          </p:grpSpPr>
          <p:pic>
            <p:nvPicPr>
              <p:cNvPr descr="provider.wmf" id="322" name="Google Shape;322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549352" y="200396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3" name="Google Shape;323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673717" y="240182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4" name="Google Shape;324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045298" y="2275122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5" name="Google Shape;325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9044318" y="467588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6" name="Google Shape;326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6159633" y="215424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7" name="Google Shape;327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2622194" y="309221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8" name="Google Shape;328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2622194" y="309221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29" name="Google Shape;329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768107" y="2631263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30" name="Google Shape;330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248791" y="2709604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31" name="Google Shape;331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3768107" y="2631263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32" name="Google Shape;332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5248791" y="2709604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33" name="Google Shape;333;p38"/>
            <p:cNvGrpSpPr/>
            <p:nvPr/>
          </p:nvGrpSpPr>
          <p:grpSpPr>
            <a:xfrm>
              <a:off x="3214044" y="2293173"/>
              <a:ext cx="6464978" cy="2521641"/>
              <a:chOff x="3227792" y="2335379"/>
              <a:chExt cx="6464978" cy="2521641"/>
            </a:xfrm>
          </p:grpSpPr>
          <p:cxnSp>
            <p:nvCxnSpPr>
              <p:cNvPr id="334" name="Google Shape;334;p38"/>
              <p:cNvCxnSpPr/>
              <p:nvPr/>
            </p:nvCxnSpPr>
            <p:spPr>
              <a:xfrm rot="10800000">
                <a:off x="6518189" y="2442254"/>
                <a:ext cx="3160800" cy="519900"/>
              </a:xfrm>
              <a:prstGeom prst="bentConnector3">
                <a:avLst>
                  <a:gd fmla="val 49130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35" name="Google Shape;335;p38"/>
              <p:cNvCxnSpPr/>
              <p:nvPr/>
            </p:nvCxnSpPr>
            <p:spPr>
              <a:xfrm rot="10800000">
                <a:off x="6017789" y="2736545"/>
                <a:ext cx="3661200" cy="519900"/>
              </a:xfrm>
              <a:prstGeom prst="bentConnector3">
                <a:avLst>
                  <a:gd fmla="val 49248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36" name="Google Shape;336;p38"/>
              <p:cNvCxnSpPr>
                <a:endCxn id="322" idx="1"/>
              </p:cNvCxnSpPr>
              <p:nvPr/>
            </p:nvCxnSpPr>
            <p:spPr>
              <a:xfrm rot="10800000">
                <a:off x="5921770" y="2335379"/>
                <a:ext cx="3771000" cy="424800"/>
              </a:xfrm>
              <a:prstGeom prst="bentConnector3">
                <a:avLst>
                  <a:gd fmla="val 37342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37" name="Google Shape;337;p38"/>
              <p:cNvCxnSpPr>
                <a:endCxn id="325" idx="0"/>
              </p:cNvCxnSpPr>
              <p:nvPr/>
            </p:nvCxnSpPr>
            <p:spPr>
              <a:xfrm rot="5400000">
                <a:off x="9089606" y="4254170"/>
                <a:ext cx="779700" cy="426000"/>
              </a:xfrm>
              <a:prstGeom prst="bentConnector3">
                <a:avLst>
                  <a:gd fmla="val 11638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38" name="Google Shape;338;p38"/>
              <p:cNvCxnSpPr/>
              <p:nvPr/>
            </p:nvCxnSpPr>
            <p:spPr>
              <a:xfrm rot="10800000">
                <a:off x="3227792" y="2736299"/>
                <a:ext cx="6451200" cy="987900"/>
              </a:xfrm>
              <a:prstGeom prst="bentConnector3">
                <a:avLst>
                  <a:gd fmla="val 99200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</p:grpSp>
        <p:grpSp>
          <p:nvGrpSpPr>
            <p:cNvPr id="339" name="Google Shape;339;p38"/>
            <p:cNvGrpSpPr/>
            <p:nvPr/>
          </p:nvGrpSpPr>
          <p:grpSpPr>
            <a:xfrm>
              <a:off x="2680304" y="2142892"/>
              <a:ext cx="6722684" cy="2972482"/>
              <a:chOff x="2622194" y="2003966"/>
              <a:chExt cx="6722684" cy="2972482"/>
            </a:xfrm>
          </p:grpSpPr>
          <p:pic>
            <p:nvPicPr>
              <p:cNvPr descr="provider.wmf" id="340" name="Google Shape;340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549352" y="200396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1" name="Google Shape;341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673717" y="240182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2" name="Google Shape;342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045298" y="2275122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3" name="Google Shape;343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9044318" y="467588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4" name="Google Shape;344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6159633" y="215424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5" name="Google Shape;345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2622194" y="3092218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6" name="Google Shape;346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5549352" y="2003966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7" name="Google Shape;347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3768107" y="2631263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8" name="Google Shape;348;p3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5248791" y="2709604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49" name="Google Shape;349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3045298" y="2275122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ovider.wmf" id="350" name="Google Shape;350;p3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flipH="1">
                <a:off x="5673717" y="2401827"/>
                <a:ext cx="300560" cy="3005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1" name="Google Shape;351;p38"/>
            <p:cNvGrpSpPr/>
            <p:nvPr/>
          </p:nvGrpSpPr>
          <p:grpSpPr>
            <a:xfrm>
              <a:off x="2669881" y="2550248"/>
              <a:ext cx="6449205" cy="2474814"/>
              <a:chOff x="2669881" y="2550248"/>
              <a:chExt cx="6449205" cy="2474814"/>
            </a:xfrm>
          </p:grpSpPr>
          <p:cxnSp>
            <p:nvCxnSpPr>
              <p:cNvPr id="352" name="Google Shape;352;p38"/>
              <p:cNvCxnSpPr/>
              <p:nvPr/>
            </p:nvCxnSpPr>
            <p:spPr>
              <a:xfrm rot="10800000">
                <a:off x="2696986" y="5012462"/>
                <a:ext cx="6422100" cy="12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53" name="Google Shape;353;p38"/>
              <p:cNvCxnSpPr/>
              <p:nvPr/>
            </p:nvCxnSpPr>
            <p:spPr>
              <a:xfrm rot="5400000">
                <a:off x="2413110" y="3789555"/>
                <a:ext cx="688800" cy="173100"/>
              </a:xfrm>
              <a:prstGeom prst="bentConnector3">
                <a:avLst>
                  <a:gd fmla="val 97891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54" name="Google Shape;354;p38"/>
              <p:cNvCxnSpPr/>
              <p:nvPr/>
            </p:nvCxnSpPr>
            <p:spPr>
              <a:xfrm flipH="1">
                <a:off x="2680262" y="3070750"/>
                <a:ext cx="1321500" cy="1306500"/>
              </a:xfrm>
              <a:prstGeom prst="bentConnector3">
                <a:avLst>
                  <a:gd fmla="val 533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55" name="Google Shape;355;p38"/>
              <p:cNvCxnSpPr>
                <a:stCxn id="348" idx="2"/>
              </p:cNvCxnSpPr>
              <p:nvPr/>
            </p:nvCxnSpPr>
            <p:spPr>
              <a:xfrm rot="5400000">
                <a:off x="3349381" y="2469590"/>
                <a:ext cx="1428300" cy="2787300"/>
              </a:xfrm>
              <a:prstGeom prst="bentConnector2">
                <a:avLst/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  <p:cxnSp>
            <p:nvCxnSpPr>
              <p:cNvPr id="356" name="Google Shape;356;p38"/>
              <p:cNvCxnSpPr>
                <a:endCxn id="316" idx="3"/>
              </p:cNvCxnSpPr>
              <p:nvPr/>
            </p:nvCxnSpPr>
            <p:spPr>
              <a:xfrm flipH="1">
                <a:off x="2680303" y="2550248"/>
                <a:ext cx="3698400" cy="2323200"/>
              </a:xfrm>
              <a:prstGeom prst="bentConnector3">
                <a:avLst>
                  <a:gd fmla="val -164" name="adj1"/>
                </a:avLst>
              </a:prstGeom>
              <a:noFill/>
              <a:ln cap="flat" cmpd="sng" w="12700">
                <a:solidFill>
                  <a:srgbClr val="BFBFBF"/>
                </a:solidFill>
                <a:prstDash val="solid"/>
                <a:miter lim="800000"/>
                <a:headEnd len="med" w="med" type="stealth"/>
                <a:tailEnd len="med" w="med" type="stealth"/>
              </a:ln>
            </p:spPr>
          </p:cxnSp>
        </p:grpSp>
        <p:grpSp>
          <p:nvGrpSpPr>
            <p:cNvPr id="357" name="Google Shape;357;p38"/>
            <p:cNvGrpSpPr/>
            <p:nvPr/>
          </p:nvGrpSpPr>
          <p:grpSpPr>
            <a:xfrm>
              <a:off x="2954067" y="2512314"/>
              <a:ext cx="6298641" cy="2452780"/>
              <a:chOff x="2596046" y="2726347"/>
              <a:chExt cx="6298641" cy="2452780"/>
            </a:xfrm>
          </p:grpSpPr>
          <p:cxnSp>
            <p:nvCxnSpPr>
              <p:cNvPr id="358" name="Google Shape;358;p38"/>
              <p:cNvCxnSpPr/>
              <p:nvPr/>
            </p:nvCxnSpPr>
            <p:spPr>
              <a:xfrm>
                <a:off x="3768756" y="3108063"/>
                <a:ext cx="1180200" cy="176700"/>
              </a:xfrm>
              <a:prstGeom prst="curvedConnector3">
                <a:avLst>
                  <a:gd fmla="val -10674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59" name="Google Shape;359;p38"/>
              <p:cNvCxnSpPr/>
              <p:nvPr/>
            </p:nvCxnSpPr>
            <p:spPr>
              <a:xfrm flipH="1" rot="10800000">
                <a:off x="5232335" y="2807785"/>
                <a:ext cx="788100" cy="403200"/>
              </a:xfrm>
              <a:prstGeom prst="curvedConnector3">
                <a:avLst>
                  <a:gd fmla="val -25299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0" name="Google Shape;360;p38"/>
              <p:cNvCxnSpPr/>
              <p:nvPr/>
            </p:nvCxnSpPr>
            <p:spPr>
              <a:xfrm flipH="1" rot="10800000">
                <a:off x="2596046" y="3363077"/>
                <a:ext cx="2503200" cy="272100"/>
              </a:xfrm>
              <a:prstGeom prst="curvedConnector3">
                <a:avLst>
                  <a:gd fmla="val 24502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1" name="Google Shape;361;p38"/>
              <p:cNvCxnSpPr>
                <a:endCxn id="347" idx="3"/>
              </p:cNvCxnSpPr>
              <p:nvPr/>
            </p:nvCxnSpPr>
            <p:spPr>
              <a:xfrm flipH="1" rot="10800000">
                <a:off x="2596096" y="3134502"/>
                <a:ext cx="872100" cy="402900"/>
              </a:xfrm>
              <a:prstGeom prst="curvedConnector3">
                <a:avLst>
                  <a:gd fmla="val -32103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2" name="Google Shape;362;p38"/>
              <p:cNvCxnSpPr>
                <a:endCxn id="343" idx="3"/>
              </p:cNvCxnSpPr>
              <p:nvPr/>
            </p:nvCxnSpPr>
            <p:spPr>
              <a:xfrm>
                <a:off x="5166607" y="3313727"/>
                <a:ext cx="3577800" cy="1865400"/>
              </a:xfrm>
              <a:prstGeom prst="curvedConnector3">
                <a:avLst>
                  <a:gd fmla="val 29986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3" name="Google Shape;363;p38"/>
              <p:cNvCxnSpPr>
                <a:endCxn id="343" idx="0"/>
              </p:cNvCxnSpPr>
              <p:nvPr/>
            </p:nvCxnSpPr>
            <p:spPr>
              <a:xfrm>
                <a:off x="6106187" y="2726347"/>
                <a:ext cx="2788500" cy="2302500"/>
              </a:xfrm>
              <a:prstGeom prst="curvedConnector2">
                <a:avLst/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</p:grpSp>
        <p:grpSp>
          <p:nvGrpSpPr>
            <p:cNvPr id="364" name="Google Shape;364;p38"/>
            <p:cNvGrpSpPr/>
            <p:nvPr/>
          </p:nvGrpSpPr>
          <p:grpSpPr>
            <a:xfrm>
              <a:off x="3387027" y="2293172"/>
              <a:ext cx="5892617" cy="2654355"/>
              <a:chOff x="3002209" y="2524728"/>
              <a:chExt cx="5892617" cy="2654355"/>
            </a:xfrm>
          </p:grpSpPr>
          <p:cxnSp>
            <p:nvCxnSpPr>
              <p:cNvPr id="365" name="Google Shape;365;p38"/>
              <p:cNvCxnSpPr>
                <a:endCxn id="346" idx="3"/>
              </p:cNvCxnSpPr>
              <p:nvPr/>
            </p:nvCxnSpPr>
            <p:spPr>
              <a:xfrm flipH="1" rot="10800000">
                <a:off x="3019144" y="2524728"/>
                <a:ext cx="2203500" cy="212100"/>
              </a:xfrm>
              <a:prstGeom prst="curvedConnector3">
                <a:avLst>
                  <a:gd fmla="val 15072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6" name="Google Shape;366;p38"/>
              <p:cNvCxnSpPr/>
              <p:nvPr/>
            </p:nvCxnSpPr>
            <p:spPr>
              <a:xfrm>
                <a:off x="5523205" y="2524731"/>
                <a:ext cx="497400" cy="282900"/>
              </a:xfrm>
              <a:prstGeom prst="curvedConnector3">
                <a:avLst>
                  <a:gd fmla="val -104742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7" name="Google Shape;367;p38"/>
              <p:cNvCxnSpPr/>
              <p:nvPr/>
            </p:nvCxnSpPr>
            <p:spPr>
              <a:xfrm>
                <a:off x="5633021" y="3017583"/>
                <a:ext cx="3111300" cy="2161500"/>
              </a:xfrm>
              <a:prstGeom prst="curvedConnector3">
                <a:avLst>
                  <a:gd fmla="val 25264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8" name="Google Shape;368;p38"/>
              <p:cNvCxnSpPr/>
              <p:nvPr/>
            </p:nvCxnSpPr>
            <p:spPr>
              <a:xfrm>
                <a:off x="6106326" y="2726051"/>
                <a:ext cx="2788500" cy="2302800"/>
              </a:xfrm>
              <a:prstGeom prst="curvedConnector2">
                <a:avLst/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cxnSp>
            <p:nvCxnSpPr>
              <p:cNvPr id="369" name="Google Shape;369;p38"/>
              <p:cNvCxnSpPr>
                <a:endCxn id="350" idx="3"/>
              </p:cNvCxnSpPr>
              <p:nvPr/>
            </p:nvCxnSpPr>
            <p:spPr>
              <a:xfrm>
                <a:off x="3002209" y="2878489"/>
                <a:ext cx="2344800" cy="44100"/>
              </a:xfrm>
              <a:prstGeom prst="curvedConnector3">
                <a:avLst>
                  <a:gd fmla="val 17178" name="adj1"/>
                </a:avLst>
              </a:prstGeom>
              <a:noFill/>
              <a:ln cap="flat" cmpd="sng" w="38100">
                <a:solidFill>
                  <a:srgbClr val="DD263C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</p:grpSp>
        <p:sp>
          <p:nvSpPr>
            <p:cNvPr id="370" name="Google Shape;370;p38"/>
            <p:cNvSpPr/>
            <p:nvPr/>
          </p:nvSpPr>
          <p:spPr>
            <a:xfrm>
              <a:off x="4799856" y="1124744"/>
              <a:ext cx="1872300" cy="936000"/>
            </a:xfrm>
            <a:prstGeom prst="down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ACB8CA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 provider: Physical storage for files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shot 2019-08-29 at 16.56.20.png" id="371" name="Google Shape;371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279823" y="103464"/>
              <a:ext cx="3640714" cy="2389433"/>
            </a:xfrm>
            <a:prstGeom prst="rect">
              <a:avLst/>
            </a:prstGeom>
            <a:noFill/>
            <a:ln cap="flat" cmpd="sng" w="9525">
              <a:solidFill>
                <a:srgbClr val="1B216E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372" name="Google Shape;372;p38"/>
            <p:cNvSpPr/>
            <p:nvPr/>
          </p:nvSpPr>
          <p:spPr>
            <a:xfrm>
              <a:off x="9480376" y="4365104"/>
              <a:ext cx="2063700" cy="1440300"/>
            </a:xfrm>
            <a:prstGeom prst="up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rgbClr val="8EB4E3"/>
            </a:solidFill>
            <a:ln cap="flat" cmpd="sng" w="9525">
              <a:solidFill>
                <a:srgbClr val="1B216E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GB" sz="1200" u="none" cap="none" strike="noStrike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A space: Hierarchical organisation of files. (Directory structure)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/>
          <p:nvPr>
            <p:ph type="title"/>
          </p:nvPr>
        </p:nvSpPr>
        <p:spPr>
          <a:xfrm>
            <a:off x="2579077" y="169145"/>
            <a:ext cx="6460614" cy="445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Accessing federated data with Notebooks</a:t>
            </a:r>
            <a:endParaRPr/>
          </a:p>
        </p:txBody>
      </p:sp>
      <p:pic>
        <p:nvPicPr>
          <p:cNvPr descr="Immagine che contiene screenshot&#10;&#10;Descrizione generata con affidabilità molto elevata" id="378" name="Google Shape;3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56" y="1003011"/>
            <a:ext cx="7552171" cy="355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14" y="1301750"/>
            <a:ext cx="898814" cy="30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/>
          <p:nvPr/>
        </p:nvSpPr>
        <p:spPr>
          <a:xfrm>
            <a:off x="7786800" y="1843369"/>
            <a:ext cx="1268430" cy="1099982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EGI Notebooks 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6170" y="2205325"/>
            <a:ext cx="711310" cy="65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/>
          <p:nvPr/>
        </p:nvSpPr>
        <p:spPr>
          <a:xfrm>
            <a:off x="7849930" y="2249710"/>
            <a:ext cx="327934" cy="539683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0E167A"/>
              </a:gs>
              <a:gs pos="100000">
                <a:srgbClr val="ABABD6"/>
              </a:gs>
            </a:gsLst>
            <a:lin ang="16200000" scaled="0"/>
          </a:gra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7792573" y="3142232"/>
            <a:ext cx="1268430" cy="1099982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EGI Binder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segnale, disegnando, orologio&#10;&#10;Descrizione generata con affidabilità molto elevata" id="384" name="Google Shape;38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1943" y="3504188"/>
            <a:ext cx="711310" cy="65802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7855703" y="3548573"/>
            <a:ext cx="327934" cy="539683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0E167A"/>
              </a:gs>
              <a:gs pos="100000">
                <a:srgbClr val="ABABD6"/>
              </a:gs>
            </a:gsLst>
            <a:lin ang="16200000" scaled="0"/>
          </a:gra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1459345" y="2287732"/>
            <a:ext cx="5380180" cy="45604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9"/>
          <p:cNvSpPr/>
          <p:nvPr/>
        </p:nvSpPr>
        <p:spPr>
          <a:xfrm rot="-2160000">
            <a:off x="7328150" y="2850884"/>
            <a:ext cx="161638" cy="837045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EGI Binder service</a:t>
            </a:r>
            <a:endParaRPr/>
          </a:p>
        </p:txBody>
      </p:sp>
      <p:pic>
        <p:nvPicPr>
          <p:cNvPr descr="Immagine che contiene screenshot&#10;&#10;Descrizione generata con affidabilità molto elevata" id="393" name="Google Shape;3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006" y="1008843"/>
            <a:ext cx="3601413" cy="401750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3529"/>
              </a:srgbClr>
            </a:outerShdw>
          </a:effectLst>
        </p:spPr>
      </p:pic>
      <p:sp>
        <p:nvSpPr>
          <p:cNvPr id="394" name="Google Shape;394;p40"/>
          <p:cNvSpPr txBox="1"/>
          <p:nvPr/>
        </p:nvSpPr>
        <p:spPr>
          <a:xfrm>
            <a:off x="4050916" y="1029854"/>
            <a:ext cx="4602015" cy="258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service is available in </a:t>
            </a: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 for restricted users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Notebooks to reply in the service are limited to 1 CPU, 1GB RAM and 10GB of persistent storage per user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version is planned to be opened in late 2019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2579076" y="475958"/>
            <a:ext cx="47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i="1" lang="en-GB" sz="20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https://binder.fedcloud-tf.fedcloud.eu</a:t>
            </a:r>
            <a:endParaRPr i="1" sz="2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idx="1" type="body"/>
          </p:nvPr>
        </p:nvSpPr>
        <p:spPr>
          <a:xfrm>
            <a:off x="63011" y="1011508"/>
            <a:ext cx="8754341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Start from JupyterHub</a:t>
            </a:r>
            <a:endParaRPr sz="16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>
                <a:latin typeface="Calibri"/>
                <a:ea typeface="Calibri"/>
                <a:cs typeface="Calibri"/>
                <a:sym typeface="Calibri"/>
              </a:rPr>
              <a:t>Multi-user server to spawn single-users' notebooks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Support community libraries and kernels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Host on the EGI Clouds  </a:t>
            </a:r>
            <a:r>
              <a:rPr b="1" lang="en-GB" sz="1600">
                <a:solidFill>
                  <a:schemeClr val="accent6"/>
                </a:solidFill>
              </a:rPr>
              <a:t>🡪 Scalable computing</a:t>
            </a:r>
            <a:endParaRPr b="1" sz="1600">
              <a:solidFill>
                <a:schemeClr val="accent6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Allocate CPUs from a single site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Setup Notebooks on multiple sites (or in cloud with bigger VMs)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Connect with DataHub  </a:t>
            </a:r>
            <a:r>
              <a:rPr b="1" lang="en-GB" sz="1600">
                <a:solidFill>
                  <a:srgbClr val="70AD47"/>
                </a:solidFill>
              </a:rPr>
              <a:t>🡪 Scalable data access</a:t>
            </a:r>
            <a:endParaRPr b="1" sz="1600">
              <a:solidFill>
                <a:srgbClr val="70AD47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Distributed file system for I/O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Present datasets as local directories in Jupyter</a:t>
            </a:r>
            <a:endParaRPr sz="1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Assign DOIs (Alpha)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DOI for the Notebook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DOI for the data used by the Notebook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Setup Binder (Alpha)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</a:pPr>
            <a:r>
              <a:rPr lang="en-GB" sz="1400"/>
              <a:t>One-click replay of a Notebooks and data</a:t>
            </a:r>
            <a:endParaRPr/>
          </a:p>
          <a:p>
            <a:pPr indent="-825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825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401" name="Google Shape;401;p41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/>
              <a:t>EGI Notebooks</a:t>
            </a:r>
            <a:endParaRPr/>
          </a:p>
        </p:txBody>
      </p:sp>
      <p:sp>
        <p:nvSpPr>
          <p:cNvPr id="402" name="Google Shape;402;p41"/>
          <p:cNvSpPr txBox="1"/>
          <p:nvPr>
            <p:ph idx="2" type="subTitle"/>
          </p:nvPr>
        </p:nvSpPr>
        <p:spPr>
          <a:xfrm>
            <a:off x="2579076" y="628358"/>
            <a:ext cx="4728795" cy="3744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https://notebooks.egi.eu</a:t>
            </a:r>
            <a:r>
              <a:rPr lang="en-GB"/>
              <a:t> </a:t>
            </a:r>
            <a:endParaRPr/>
          </a:p>
        </p:txBody>
      </p:sp>
      <p:pic>
        <p:nvPicPr>
          <p:cNvPr descr="Screenshot 2019-05-07 at 12.03.38.png" id="403" name="Google Shape;40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9534" y="1201167"/>
            <a:ext cx="3369285" cy="297468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4" name="Google Shape;404;p41"/>
          <p:cNvSpPr/>
          <p:nvPr/>
        </p:nvSpPr>
        <p:spPr>
          <a:xfrm>
            <a:off x="7550990" y="359736"/>
            <a:ext cx="1379996" cy="537244"/>
          </a:xfrm>
          <a:prstGeom prst="wedgeRoundRectCallout">
            <a:avLst>
              <a:gd fmla="val 41114" name="adj1"/>
              <a:gd fmla="val 101137" name="adj2"/>
              <a:gd fmla="val 16667" name="adj3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User guide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1"/>
          <p:cNvSpPr/>
          <p:nvPr/>
        </p:nvSpPr>
        <p:spPr>
          <a:xfrm>
            <a:off x="7938729" y="2245969"/>
            <a:ext cx="964072" cy="537244"/>
          </a:xfrm>
          <a:prstGeom prst="wedgeRoundRectCallout">
            <a:avLst>
              <a:gd fmla="val -86130" name="adj1"/>
              <a:gd fmla="val 82955" name="adj2"/>
              <a:gd fmla="val 16667" name="adj3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3454733" y="3433486"/>
            <a:ext cx="527358" cy="133464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1"/>
          <p:cNvSpPr txBox="1"/>
          <p:nvPr/>
        </p:nvSpPr>
        <p:spPr>
          <a:xfrm>
            <a:off x="3917514" y="3915844"/>
            <a:ext cx="173637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🡪 Reproducibility</a:t>
            </a:r>
            <a:endParaRPr b="1" i="0" sz="1600" u="none" cap="none" strike="noStrike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 txBox="1"/>
          <p:nvPr>
            <p:ph type="title"/>
          </p:nvPr>
        </p:nvSpPr>
        <p:spPr>
          <a:xfrm>
            <a:off x="2826603" y="111851"/>
            <a:ext cx="5398652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/>
              <a:t>Reproducible big data analysis with</a:t>
            </a:r>
            <a:br>
              <a:rPr lang="en-GB"/>
            </a:br>
            <a:r>
              <a:rPr lang="en-GB"/>
              <a:t>Notebooks</a:t>
            </a:r>
            <a:endParaRPr/>
          </a:p>
        </p:txBody>
      </p:sp>
      <p:sp>
        <p:nvSpPr>
          <p:cNvPr id="413" name="Google Shape;413;p42"/>
          <p:cNvSpPr/>
          <p:nvPr/>
        </p:nvSpPr>
        <p:spPr>
          <a:xfrm>
            <a:off x="2932042" y="1174271"/>
            <a:ext cx="1369290" cy="102333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EGI Notebooks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277127" y="2642634"/>
            <a:ext cx="479251" cy="479251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42"/>
          <p:cNvCxnSpPr>
            <a:stCxn id="413" idx="1"/>
            <a:endCxn id="414" idx="7"/>
          </p:cNvCxnSpPr>
          <p:nvPr/>
        </p:nvCxnSpPr>
        <p:spPr>
          <a:xfrm flipH="1">
            <a:off x="686242" y="1685936"/>
            <a:ext cx="2245800" cy="1026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16" name="Google Shape;416;p42"/>
          <p:cNvSpPr txBox="1"/>
          <p:nvPr/>
        </p:nvSpPr>
        <p:spPr>
          <a:xfrm rot="-1053">
            <a:off x="598053" y="1547418"/>
            <a:ext cx="2094585" cy="4970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1. Setup and perform data analysis and visualisation; Download notebook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2932042" y="2368822"/>
            <a:ext cx="1369290" cy="1023330"/>
          </a:xfrm>
          <a:prstGeom prst="rect">
            <a:avLst/>
          </a:prstGeom>
          <a:solidFill>
            <a:srgbClr val="4A52D3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b="0" i="0" sz="9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42"/>
          <p:cNvCxnSpPr>
            <a:stCxn id="414" idx="6"/>
          </p:cNvCxnSpPr>
          <p:nvPr/>
        </p:nvCxnSpPr>
        <p:spPr>
          <a:xfrm flipH="1" rot="10800000">
            <a:off x="756378" y="2880459"/>
            <a:ext cx="2265900" cy="1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19" name="Google Shape;419;p42"/>
          <p:cNvSpPr/>
          <p:nvPr/>
        </p:nvSpPr>
        <p:spPr>
          <a:xfrm>
            <a:off x="3061007" y="2655715"/>
            <a:ext cx="1095432" cy="609334"/>
          </a:xfrm>
          <a:prstGeom prst="rect">
            <a:avLst/>
          </a:prstGeom>
          <a:solidFill>
            <a:srgbClr val="FBBE09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900" u="none" cap="none" strike="noStrike">
                <a:solidFill>
                  <a:srgbClr val="282828"/>
                </a:solidFill>
                <a:latin typeface="Calibri"/>
                <a:ea typeface="Calibri"/>
                <a:cs typeface="Calibri"/>
                <a:sym typeface="Calibri"/>
              </a:rPr>
              <a:t>Your repository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2042" y="3659615"/>
            <a:ext cx="1369290" cy="4792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/>
          <p:nvPr/>
        </p:nvSpPr>
        <p:spPr>
          <a:xfrm flipH="1">
            <a:off x="2932042" y="4416837"/>
            <a:ext cx="1232361" cy="609334"/>
          </a:xfrm>
          <a:prstGeom prst="foldedCorner">
            <a:avLst>
              <a:gd fmla="val 30291" name="adj"/>
            </a:avLst>
          </a:prstGeom>
          <a:solidFill>
            <a:srgbClr val="BFBFBF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000" u="none" cap="none" strike="noStrike">
                <a:solidFill>
                  <a:srgbClr val="1B216E"/>
                </a:solidFill>
                <a:latin typeface="Calibri"/>
                <a:ea typeface="Calibri"/>
                <a:cs typeface="Calibri"/>
                <a:sym typeface="Calibri"/>
              </a:rPr>
              <a:t>Journal paper</a:t>
            </a:r>
            <a:endParaRPr b="0" i="0" sz="1000" u="none" cap="none" strike="noStrike">
              <a:solidFill>
                <a:srgbClr val="1B21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42"/>
          <p:cNvCxnSpPr>
            <a:stCxn id="419" idx="2"/>
            <a:endCxn id="420" idx="0"/>
          </p:cNvCxnSpPr>
          <p:nvPr/>
        </p:nvCxnSpPr>
        <p:spPr>
          <a:xfrm>
            <a:off x="3608723" y="3265049"/>
            <a:ext cx="8100" cy="3945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pic>
        <p:nvPicPr>
          <p:cNvPr descr="Immagine che contiene cielo, segnale&#10;&#10;Descrizione generata con affidabilità molto elevata" id="423" name="Google Shape;42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5358" y="4797083"/>
            <a:ext cx="1654844" cy="1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/>
          <p:nvPr/>
        </p:nvSpPr>
        <p:spPr>
          <a:xfrm>
            <a:off x="5606976" y="4355524"/>
            <a:ext cx="1363216" cy="32492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4. Discover DOI</a:t>
            </a:r>
            <a:endParaRPr b="0" i="1" sz="105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42"/>
          <p:cNvCxnSpPr>
            <a:stCxn id="421" idx="1"/>
          </p:cNvCxnSpPr>
          <p:nvPr/>
        </p:nvCxnSpPr>
        <p:spPr>
          <a:xfrm flipH="1" rot="10800000">
            <a:off x="4164403" y="4054304"/>
            <a:ext cx="2920800" cy="66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26" name="Google Shape;426;p42"/>
          <p:cNvSpPr/>
          <p:nvPr/>
        </p:nvSpPr>
        <p:spPr>
          <a:xfrm>
            <a:off x="6535882" y="3459045"/>
            <a:ext cx="479251" cy="479251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2"/>
          <p:cNvSpPr/>
          <p:nvPr/>
        </p:nvSpPr>
        <p:spPr>
          <a:xfrm>
            <a:off x="7019173" y="3044228"/>
            <a:ext cx="479251" cy="479251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7498478" y="3249643"/>
            <a:ext cx="479251" cy="479251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7278938" y="3724961"/>
            <a:ext cx="1232361" cy="4975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GB" sz="11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Fellow </a:t>
            </a:r>
            <a:br>
              <a:rPr b="1" i="0" lang="en-GB" sz="11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110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researchers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7087598" y="3572935"/>
            <a:ext cx="479251" cy="479251"/>
          </a:xfrm>
          <a:prstGeom prst="smileyFace">
            <a:avLst>
              <a:gd fmla="val 4653" name="adj"/>
            </a:avLst>
          </a:prstGeom>
          <a:noFill/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42"/>
          <p:cNvCxnSpPr/>
          <p:nvPr/>
        </p:nvCxnSpPr>
        <p:spPr>
          <a:xfrm rot="10800000">
            <a:off x="7751234" y="2207414"/>
            <a:ext cx="4279" cy="999153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cxnSp>
        <p:nvCxnSpPr>
          <p:cNvPr id="432" name="Google Shape;432;p42"/>
          <p:cNvCxnSpPr>
            <a:stCxn id="419" idx="3"/>
          </p:cNvCxnSpPr>
          <p:nvPr/>
        </p:nvCxnSpPr>
        <p:spPr>
          <a:xfrm>
            <a:off x="4156439" y="2960382"/>
            <a:ext cx="2385300" cy="5019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33" name="Google Shape;433;p42"/>
          <p:cNvSpPr/>
          <p:nvPr/>
        </p:nvSpPr>
        <p:spPr>
          <a:xfrm>
            <a:off x="7704182" y="2315819"/>
            <a:ext cx="1095432" cy="75717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6. Reproduce </a:t>
            </a:r>
            <a:b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big data </a:t>
            </a:r>
            <a:b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" name="Google Shape;434;p42"/>
          <p:cNvCxnSpPr>
            <a:stCxn id="420" idx="2"/>
          </p:cNvCxnSpPr>
          <p:nvPr/>
        </p:nvCxnSpPr>
        <p:spPr>
          <a:xfrm>
            <a:off x="3616687" y="4138866"/>
            <a:ext cx="0" cy="3177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dash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35" name="Google Shape;435;p42"/>
          <p:cNvSpPr txBox="1"/>
          <p:nvPr/>
        </p:nvSpPr>
        <p:spPr>
          <a:xfrm rot="-496">
            <a:off x="756414" y="3973858"/>
            <a:ext cx="1482684" cy="49722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3. Cite DOI </a:t>
            </a:r>
            <a:endParaRPr b="0" i="1" sz="105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(e.g. in publication)</a:t>
            </a:r>
            <a:endParaRPr b="1" i="1" sz="1200" u="none" cap="none" strike="noStrike">
              <a:solidFill>
                <a:srgbClr val="DF3A1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5337040" y="1619273"/>
            <a:ext cx="327230" cy="324306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2"/>
          <p:cNvCxnSpPr>
            <a:stCxn id="438" idx="2"/>
            <a:endCxn id="413" idx="3"/>
          </p:cNvCxnSpPr>
          <p:nvPr/>
        </p:nvCxnSpPr>
        <p:spPr>
          <a:xfrm flipH="1">
            <a:off x="4301254" y="1678778"/>
            <a:ext cx="873600" cy="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cxnSp>
        <p:nvCxnSpPr>
          <p:cNvPr id="439" name="Google Shape;439;p42"/>
          <p:cNvCxnSpPr>
            <a:stCxn id="438" idx="6"/>
          </p:cNvCxnSpPr>
          <p:nvPr/>
        </p:nvCxnSpPr>
        <p:spPr>
          <a:xfrm>
            <a:off x="6378485" y="1678778"/>
            <a:ext cx="866700" cy="7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40" name="Google Shape;440;p42"/>
          <p:cNvSpPr/>
          <p:nvPr/>
        </p:nvSpPr>
        <p:spPr>
          <a:xfrm>
            <a:off x="4382490" y="3282585"/>
            <a:ext cx="1774300" cy="324992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5. Resolve DOI to Notebook and Data</a:t>
            </a:r>
            <a:endParaRPr b="0" i="1" sz="105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2"/>
          <p:cNvCxnSpPr>
            <a:stCxn id="414" idx="5"/>
            <a:endCxn id="421" idx="3"/>
          </p:cNvCxnSpPr>
          <p:nvPr/>
        </p:nvCxnSpPr>
        <p:spPr>
          <a:xfrm>
            <a:off x="686193" y="3051700"/>
            <a:ext cx="2245800" cy="1669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sp>
        <p:nvSpPr>
          <p:cNvPr id="442" name="Google Shape;442;p42"/>
          <p:cNvSpPr/>
          <p:nvPr/>
        </p:nvSpPr>
        <p:spPr>
          <a:xfrm>
            <a:off x="7245090" y="1174271"/>
            <a:ext cx="1369290" cy="1023259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EGI Binder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77236" y="1473576"/>
            <a:ext cx="704899" cy="60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70386" y="1473578"/>
            <a:ext cx="704899" cy="60926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2"/>
          <p:cNvSpPr/>
          <p:nvPr/>
        </p:nvSpPr>
        <p:spPr>
          <a:xfrm>
            <a:off x="3941307" y="1439360"/>
            <a:ext cx="324350" cy="500219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0E167A"/>
              </a:gs>
              <a:gs pos="100000">
                <a:srgbClr val="ABABD6"/>
              </a:gs>
            </a:gsLst>
            <a:lin ang="16200000" scaled="0"/>
          </a:gra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42"/>
          <p:cNvSpPr/>
          <p:nvPr/>
        </p:nvSpPr>
        <p:spPr>
          <a:xfrm>
            <a:off x="7276063" y="1446663"/>
            <a:ext cx="324446" cy="500161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0E167A"/>
              </a:gs>
              <a:gs pos="100000">
                <a:srgbClr val="ABABD6"/>
              </a:gs>
            </a:gsLst>
            <a:lin ang="16200000" scaled="0"/>
          </a:gradFill>
          <a:ln cap="flat" cmpd="sng" w="9525">
            <a:solidFill>
              <a:srgbClr val="171E6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2"/>
          <p:cNvSpPr/>
          <p:nvPr/>
        </p:nvSpPr>
        <p:spPr>
          <a:xfrm>
            <a:off x="1379744" y="2961622"/>
            <a:ext cx="1585595" cy="4308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GB" sz="1050" u="none" cap="none" strike="noStrik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rPr>
              <a:t>2. Publish notebook and Generate DOI</a:t>
            </a:r>
            <a:endParaRPr b="0" i="1" sz="1200" u="none" cap="none" strike="noStrike">
              <a:solidFill>
                <a:srgbClr val="51515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8381" y="335977"/>
            <a:ext cx="819113" cy="29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0854" y="30332"/>
            <a:ext cx="984130" cy="2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660" y="2408786"/>
            <a:ext cx="635939" cy="73428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2"/>
          <p:cNvSpPr txBox="1"/>
          <p:nvPr/>
        </p:nvSpPr>
        <p:spPr>
          <a:xfrm>
            <a:off x="4745667" y="2054192"/>
            <a:ext cx="1112882" cy="2777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PID minting</a:t>
            </a:r>
            <a:endParaRPr b="0" i="1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2" name="Google Shape;452;p42"/>
          <p:cNvCxnSpPr>
            <a:stCxn id="438" idx="4"/>
            <a:endCxn id="450" idx="0"/>
          </p:cNvCxnSpPr>
          <p:nvPr/>
        </p:nvCxnSpPr>
        <p:spPr>
          <a:xfrm flipH="1">
            <a:off x="5771569" y="2092493"/>
            <a:ext cx="5100" cy="316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stealth"/>
            <a:tailEnd len="lg" w="lg" type="stealth"/>
          </a:ln>
          <a:effectLst>
            <a:outerShdw blurRad="40000" rotWithShape="0" dir="5400000" dist="20000">
              <a:srgbClr val="000000">
                <a:alpha val="35294"/>
              </a:srgbClr>
            </a:outerShdw>
          </a:effectLst>
        </p:spPr>
      </p:cxnSp>
      <p:pic>
        <p:nvPicPr>
          <p:cNvPr id="453" name="Google Shape;453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40413" y="630090"/>
            <a:ext cx="744571" cy="34273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/>
          <p:nvPr/>
        </p:nvSpPr>
        <p:spPr>
          <a:xfrm>
            <a:off x="5174854" y="1265062"/>
            <a:ext cx="1203631" cy="827431"/>
          </a:xfrm>
          <a:prstGeom prst="ellipse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GB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DataHub</a:t>
            </a:r>
            <a:endParaRPr b="1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6015695" y="1566620"/>
            <a:ext cx="282190" cy="224316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5748890" y="1842281"/>
            <a:ext cx="369109" cy="1564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idx="1" type="body"/>
          </p:nvPr>
        </p:nvSpPr>
        <p:spPr>
          <a:xfrm>
            <a:off x="193963" y="757310"/>
            <a:ext cx="8748569" cy="65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Load SeaDataNet Climatology computed from the SeaDataNet v1.1 aggregated regional datasets. Data can be downloaded </a:t>
            </a: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here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3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SeaDataNet climatology data</a:t>
            </a:r>
            <a:endParaRPr/>
          </a:p>
        </p:txBody>
      </p:sp>
      <p:pic>
        <p:nvPicPr>
          <p:cNvPr descr="Immagine che contiene screenshot&#10;&#10;Descrizione generata con affidabilità molto elevata" id="462" name="Google Shape;46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672" y="1429765"/>
            <a:ext cx="3793836" cy="18914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descr="Immagine che contiene testo, mappa&#10;&#10;Descrizione generata con affidabilità molto elevata" id="463" name="Google Shape;46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902" y="3442690"/>
            <a:ext cx="1565563" cy="154857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descr="Immagine che contiene testo, mappa&#10;&#10;Descrizione generata con affidabilità molto elevata" id="464" name="Google Shape;46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70400" y="1541871"/>
            <a:ext cx="4469244" cy="275825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pic>
        <p:nvPicPr>
          <p:cNvPr descr="Immagine che contiene screenshot&#10;&#10;Descrizione generata con affidabilità molto elevata" id="465" name="Google Shape;46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855" y="3013877"/>
            <a:ext cx="2494971" cy="200211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466" name="Google Shape;466;p43"/>
          <p:cNvSpPr/>
          <p:nvPr/>
        </p:nvSpPr>
        <p:spPr>
          <a:xfrm>
            <a:off x="4470480" y="4342356"/>
            <a:ext cx="4478163" cy="52322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Screen capture video: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http://go.egi.eu/notebooksvideo</a:t>
            </a:r>
            <a:r>
              <a:rPr b="1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2579077" y="2055677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3200"/>
              <a:buFont typeface="Calibri"/>
              <a:buNone/>
            </a:pPr>
            <a:r>
              <a:rPr lang="en-GB" sz="3200"/>
              <a:t>Thank you!</a:t>
            </a:r>
            <a:endParaRPr/>
          </a:p>
        </p:txBody>
      </p:sp>
      <p:sp>
        <p:nvSpPr>
          <p:cNvPr id="472" name="Google Shape;472;p44"/>
          <p:cNvSpPr txBox="1"/>
          <p:nvPr>
            <p:ph idx="1" type="subTitle"/>
          </p:nvPr>
        </p:nvSpPr>
        <p:spPr>
          <a:xfrm>
            <a:off x="2579076" y="2628608"/>
            <a:ext cx="6461336" cy="214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GB" sz="2400"/>
              <a:t>Experience it at </a:t>
            </a:r>
            <a:r>
              <a:rPr lang="en-GB" sz="2400" u="sng">
                <a:solidFill>
                  <a:schemeClr val="hlink"/>
                </a:solidFill>
                <a:hlinkClick r:id="rId3"/>
              </a:rPr>
              <a:t>https://notebooks.egi.eu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GB" sz="2400"/>
              <a:t>Next ‘reproducible analytics’ tutorial: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GB" sz="2400"/>
              <a:t>Big Data 2019 Conference, Vaxjö, SE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lang="en-GB" sz="2400">
                <a:latin typeface="Calibri"/>
                <a:ea typeface="Calibri"/>
                <a:cs typeface="Calibri"/>
                <a:sym typeface="Calibri"/>
              </a:rPr>
              <a:t>December 04-06, 2019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esterni, oggetto, largo, acqua&#10;&#10;Descrizione generata con affidabilità molto elevata" id="210" name="Google Shape;2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solidFill>
            <a:srgbClr val="030E1A">
              <a:alpha val="49411"/>
            </a:srgbClr>
          </a:solidFill>
          <a:ln>
            <a:noFill/>
          </a:ln>
        </p:spPr>
      </p:pic>
      <p:sp>
        <p:nvSpPr>
          <p:cNvPr id="211" name="Google Shape;211;p28"/>
          <p:cNvSpPr/>
          <p:nvPr/>
        </p:nvSpPr>
        <p:spPr>
          <a:xfrm>
            <a:off x="-169333" y="1557105"/>
            <a:ext cx="9482666" cy="2292406"/>
          </a:xfrm>
          <a:prstGeom prst="rect">
            <a:avLst/>
          </a:prstGeom>
          <a:solidFill>
            <a:schemeClr val="dk1">
              <a:alpha val="2352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2" name="Google Shape;212;p28"/>
          <p:cNvGraphicFramePr/>
          <p:nvPr/>
        </p:nvGraphicFramePr>
        <p:xfrm>
          <a:off x="533399" y="17058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{A34A453F-8FEC-4653-B06D-A1D26E5C8027}</a:tableStyleId>
              </a:tblPr>
              <a:tblGrid>
                <a:gridCol w="2738275"/>
                <a:gridCol w="2738275"/>
                <a:gridCol w="2738275"/>
              </a:tblGrid>
              <a:tr h="20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47 Countries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71,000 users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12 Integrated </a:t>
                      </a:r>
                      <a:b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</a:b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e-Infrastructures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1,700 Open Access Publications in 2018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Calibri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31 large-scale research collaborations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20+ business </a:t>
                      </a:r>
                      <a:b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</a:br>
                      <a:r>
                        <a:rPr b="1" lang="en-GB" sz="2000" u="none" cap="none" strike="noStrike">
                          <a:solidFill>
                            <a:schemeClr val="lt1"/>
                          </a:solidFill>
                        </a:rPr>
                        <a:t>use cases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28"/>
          <p:cNvSpPr txBox="1"/>
          <p:nvPr/>
        </p:nvSpPr>
        <p:spPr>
          <a:xfrm>
            <a:off x="0" y="101237"/>
            <a:ext cx="9143999" cy="1415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EGI is a federation of over 200 computing and data centres </a:t>
            </a:r>
            <a:br>
              <a:rPr b="1" i="0" lang="en-GB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spread across Europe and the rest of the world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deliver advanced computing services for research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193963" y="918946"/>
            <a:ext cx="8754341" cy="3197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Open science is the movement to make scientific research and its dissemination accessible to all levels of an inquiring society, amateur or professional.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Publications, data, physical samples, and software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 continuation of, rather than a revolution in research practices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An important approach to increase the reproducibility of research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Benefits: increased science output; lower costs; reproducibility; 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alibri"/>
              <a:buChar char="•"/>
            </a:pPr>
            <a:r>
              <a:rPr lang="en-GB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Jupyter Notebooks, Virtualisation/containerisation, Open Access data repositories provide new foundation for open science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Open Science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2579077" y="169145"/>
            <a:ext cx="6091159" cy="410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Motivation: Increased science output</a:t>
            </a:r>
            <a:endParaRPr/>
          </a:p>
        </p:txBody>
      </p:sp>
      <p:pic>
        <p:nvPicPr>
          <p:cNvPr descr="Screenshot 2019-05-20 at 15.28.29.png"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5" y="640891"/>
            <a:ext cx="9144000" cy="412615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316494" y="2373197"/>
            <a:ext cx="2556128" cy="253914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Publications from science archive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30"/>
          <p:cNvCxnSpPr/>
          <p:nvPr/>
        </p:nvCxnSpPr>
        <p:spPr>
          <a:xfrm>
            <a:off x="2749826" y="2628393"/>
            <a:ext cx="768421" cy="808394"/>
          </a:xfrm>
          <a:prstGeom prst="straightConnector1">
            <a:avLst/>
          </a:prstGeom>
          <a:noFill/>
          <a:ln cap="flat" cmpd="sng" w="12700">
            <a:solidFill>
              <a:srgbClr val="1B216E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Motivation: Financial</a:t>
            </a:r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74" y="671790"/>
            <a:ext cx="8498607" cy="369601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/>
          <p:nvPr/>
        </p:nvSpPr>
        <p:spPr>
          <a:xfrm>
            <a:off x="4382569" y="2694542"/>
            <a:ext cx="2709319" cy="1149434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7128104" y="2761236"/>
            <a:ext cx="1535966" cy="307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Less than 20%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135082" y="4444423"/>
            <a:ext cx="87122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 CloudFlower data sceince report 2016</a:t>
            </a:r>
            <a:b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https://visit.figure-eight.com/rs/416-ZBE-142/images/CrowdFlower_DataScienceReport_2016.pdf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579077" y="169145"/>
            <a:ext cx="4728796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Motivation: Reproducibility</a:t>
            </a:r>
            <a:endParaRPr/>
          </a:p>
        </p:txBody>
      </p:sp>
      <p:pic>
        <p:nvPicPr>
          <p:cNvPr descr="Immagine che contiene gioco&#10;&#10;Descrizione generata con affidabilità molto elevata"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55" y="660814"/>
            <a:ext cx="7015017" cy="393155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106218" y="4577196"/>
            <a:ext cx="892001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Ioannidis et al., 2009. Repeatability of published microarray gene expression analyses. Nature Genetics 41: 14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2579077" y="169145"/>
            <a:ext cx="6402886" cy="3531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Reproducibility: beyond sharing code and data </a:t>
            </a:r>
            <a:endParaRPr/>
          </a:p>
        </p:txBody>
      </p:sp>
      <p:pic>
        <p:nvPicPr>
          <p:cNvPr descr="Immagine che contiene screenshot&#10;&#10;Descrizione generata con affidabilità molto elevata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83" y="1155904"/>
            <a:ext cx="8463972" cy="261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106218" y="4577196"/>
            <a:ext cx="89200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Peng, Science, 2011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2579077" y="169145"/>
            <a:ext cx="4728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67AD"/>
              </a:buClr>
              <a:buSzPts val="2500"/>
              <a:buFont typeface="Calibri"/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Reproducibly Open Science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55949" y="633775"/>
            <a:ext cx="8749500" cy="3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computational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solve a problem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Python, R, Julia, and wide ecosystem of libraries and tools for science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interface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facilitate coding/creating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way to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communicate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 work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Notebooks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Leverage on the EGI Cloud to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scale-up the resources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2000" u="none" cap="none" strike="noStrike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with DataHub to have a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transpare</a:t>
            </a:r>
            <a:r>
              <a:rPr lang="en-GB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nt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 access</a:t>
            </a:r>
            <a:endParaRPr b="0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way to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share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your work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GitHub, Zenodo or other similar repositories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way to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all for replication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Docker (used by Binder)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way to </a:t>
            </a:r>
            <a:r>
              <a:rPr b="0" i="0" lang="en-GB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persistently identify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-"/>
            </a:pPr>
            <a:r>
              <a:rPr b="0" i="0" lang="en-GB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DOIs (Digital Object Identifiers)</a:t>
            </a:r>
            <a:r>
              <a:rPr b="0" i="0" lang="en-GB" sz="2000" u="none" cap="none" strike="noStrike">
                <a:solidFill>
                  <a:srgbClr val="3C3C3C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2000" u="none" cap="none" strike="noStrike">
              <a:solidFill>
                <a:srgbClr val="3C3C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645" y="3515478"/>
            <a:ext cx="873992" cy="81819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6980050" y="4293257"/>
            <a:ext cx="78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binder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6157" y="3807401"/>
            <a:ext cx="683491" cy="748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7252" y="4283556"/>
            <a:ext cx="1186679" cy="510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clipart&#10;&#10;Descrizione generata con affidabilità molto elevata" id="261" name="Google Shape;26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93917" y="3572067"/>
            <a:ext cx="1143000" cy="50896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5118834" y="4062511"/>
            <a:ext cx="2743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EGI DataHub </a:t>
            </a:r>
            <a:b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(powered by Onedata software)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/>
        </p:nvSpPr>
        <p:spPr>
          <a:xfrm>
            <a:off x="1156855" y="1286741"/>
            <a:ext cx="704965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of technologies &amp; the features that contributes to Open Science:</a:t>
            </a:r>
            <a:b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GitHub, Zenodo, Onedata, </a:t>
            </a:r>
            <a:br>
              <a:rPr b="1" i="0" lang="en-GB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GB" sz="28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Jupyter notebooks and Binder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magine che contiene disegnando&#10;&#10;Descrizione generata con affidabilità molto elevata" id="268" name="Google Shape;2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4420" y="3156239"/>
            <a:ext cx="11334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477" y="333375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&#10;&#10;Descrizione generata con affidabilità molto elevata" id="270" name="Google Shape;27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124" y="3436216"/>
            <a:ext cx="17716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disegnando&#10;&#10;Descrizione generata con affidabilità molto elevata" id="271" name="Google Shape;271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8272" y="3486727"/>
            <a:ext cx="1524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/>
          <p:nvPr/>
        </p:nvSpPr>
        <p:spPr>
          <a:xfrm>
            <a:off x="5082309" y="3393786"/>
            <a:ext cx="2743200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EGI DataHub </a:t>
            </a:r>
            <a:b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(powered by Onedata software)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OM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NT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ECTION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